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9.gif" ContentType="image/gif"/>
  <Override PartName="/ppt/media/image15.jpeg" ContentType="image/jpeg"/>
  <Override PartName="/ppt/media/image28.jpeg" ContentType="image/jpeg"/>
  <Override PartName="/ppt/media/image27.gif" ContentType="image/gif"/>
  <Override PartName="/ppt/media/image26.jpeg" ContentType="image/jpeg"/>
  <Override PartName="/ppt/media/image24.jpeg" ContentType="image/jpeg"/>
  <Override PartName="/ppt/media/image21.jpeg" ContentType="image/jpeg"/>
  <Override PartName="/ppt/media/image20.gif" ContentType="image/gif"/>
  <Override PartName="/ppt/media/image13.png" ContentType="image/png"/>
  <Override PartName="/ppt/media/image18.jpeg" ContentType="image/jpeg"/>
  <Override PartName="/ppt/media/image17.png" ContentType="image/png"/>
  <Override PartName="/ppt/media/image32.jpeg" ContentType="image/jpeg"/>
  <Override PartName="/ppt/media/image9.jpeg" ContentType="image/jpeg"/>
  <Override PartName="/ppt/media/image11.jpeg" ContentType="image/jpeg"/>
  <Override PartName="/ppt/media/image36.jpeg" ContentType="image/jpeg"/>
  <Override PartName="/ppt/media/image25.gif" ContentType="image/gif"/>
  <Override PartName="/ppt/media/image5.png" ContentType="image/png"/>
  <Override PartName="/ppt/media/image35.jpeg" ContentType="image/jpeg"/>
  <Override PartName="/ppt/media/image31.jpeg" ContentType="image/jpeg"/>
  <Override PartName="/ppt/media/image2.png" ContentType="image/png"/>
  <Override PartName="/ppt/media/image33.gif" ContentType="image/gif"/>
  <Override PartName="/ppt/media/image37.jpeg" ContentType="image/jpeg"/>
  <Override PartName="/ppt/media/image38.jpeg" ContentType="image/jpeg"/>
  <Override PartName="/ppt/media/image40.jpeg" ContentType="image/jpeg"/>
  <Override PartName="/ppt/media/image30.gif" ContentType="image/gif"/>
  <Override PartName="/ppt/media/image39.jpeg" ContentType="image/jpeg"/>
  <Override PartName="/ppt/media/image8.png" ContentType="image/png"/>
  <Override PartName="/ppt/media/image12.png" ContentType="image/png"/>
  <Override PartName="/ppt/media/image34.jpeg" ContentType="image/jpeg"/>
  <Override PartName="/ppt/media/image7.png" ContentType="image/png"/>
  <Override PartName="/ppt/media/image22.jpeg" ContentType="image/jpeg"/>
  <Override PartName="/ppt/media/image6.png" ContentType="image/png"/>
  <Override PartName="/ppt/media/image4.png" ContentType="image/png"/>
  <Override PartName="/ppt/media/image3.png" ContentType="image/png"/>
  <Override PartName="/ppt/media/image23.gif" ContentType="image/gif"/>
  <Override PartName="/ppt/media/image1.png" ContentType="image/png"/>
  <Override PartName="/ppt/media/image41.jpeg" ContentType="image/jpeg"/>
  <Override PartName="/ppt/media/image19.gif" ContentType="image/gif"/>
  <Override PartName="/ppt/media/image10.jpeg" ContentType="image/jpeg"/>
  <Override PartName="/ppt/media/image14.png" ContentType="image/png"/>
  <Override PartName="/ppt/media/image16.jpeg" ContentType="image/jpe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TW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7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TW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 fontScale="7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請按這裡編輯大綱文字格式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latin typeface="Arial"/>
              </a:rPr>
              <a:t>第二個大綱層次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第三個大綱層次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latin typeface="Arial"/>
              </a:rPr>
              <a:t>第四個大綱層次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第五個大綱層次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第六個大綱層次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第七個大綱層次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learnopencv.com/average-face-opencv-c-python-tutorial/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gif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gif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gi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gi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gif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gif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gif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gif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jpeg"/><Relationship Id="rId8" Type="http://schemas.openxmlformats.org/officeDocument/2006/relationships/image" Target="../media/image41.jpeg"/><Relationship Id="rId9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700" spc="-1" strike="noStrike">
                <a:solidFill>
                  <a:srgbClr val="000000"/>
                </a:solidFill>
                <a:latin typeface="Arial"/>
                <a:ea typeface="Arial"/>
              </a:rPr>
              <a:t>How to obtain an average face using image processing</a:t>
            </a:r>
            <a:endParaRPr b="0" lang="en-US" sz="37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11760" y="2834280"/>
            <a:ext cx="851976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Data Acquisition</a:t>
            </a:r>
            <a:br/>
            <a:endParaRPr b="0" lang="en-US" sz="28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zh-TW" sz="2500" spc="-1" strike="noStrike">
                <a:solidFill>
                  <a:srgbClr val="595959"/>
                </a:solidFill>
                <a:latin typeface="Arial"/>
                <a:ea typeface="Arial"/>
              </a:rPr>
              <a:t>用政黨和性別的組合，將圖像存於不同資料夾中</a:t>
            </a:r>
            <a:endParaRPr b="0" lang="en-US" sz="25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</p:txBody>
      </p:sp>
      <p:pic>
        <p:nvPicPr>
          <p:cNvPr id="139" name="Google Shape;110;p21" descr=""/>
          <p:cNvPicPr/>
          <p:nvPr/>
        </p:nvPicPr>
        <p:blipFill>
          <a:blip r:embed="rId1"/>
          <a:stretch/>
        </p:blipFill>
        <p:spPr>
          <a:xfrm>
            <a:off x="1168560" y="1731600"/>
            <a:ext cx="3006000" cy="3703320"/>
          </a:xfrm>
          <a:prstGeom prst="rect">
            <a:avLst/>
          </a:prstGeom>
          <a:ln>
            <a:noFill/>
          </a:ln>
        </p:spPr>
      </p:pic>
      <p:pic>
        <p:nvPicPr>
          <p:cNvPr id="140" name="Google Shape;111;p21" descr=""/>
          <p:cNvPicPr/>
          <p:nvPr/>
        </p:nvPicPr>
        <p:blipFill>
          <a:blip r:embed="rId2"/>
          <a:stretch/>
        </p:blipFill>
        <p:spPr>
          <a:xfrm>
            <a:off x="4175280" y="1781280"/>
            <a:ext cx="2992320" cy="34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6120" y="4689360"/>
            <a:ext cx="778896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https://learnopencv.com/average-face-opencv-c-python-tutorial/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2" name="Google Shape;117;p22" descr=""/>
          <p:cNvPicPr/>
          <p:nvPr/>
        </p:nvPicPr>
        <p:blipFill>
          <a:blip r:embed="rId2"/>
          <a:stretch/>
        </p:blipFill>
        <p:spPr>
          <a:xfrm>
            <a:off x="456120" y="801360"/>
            <a:ext cx="6869520" cy="343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0" y="0"/>
            <a:ext cx="299916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40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US" sz="195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Facial Feature Detection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36960" y="824760"/>
            <a:ext cx="2457360" cy="98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e1e1e"/>
                </a:solidFill>
                <a:highlight>
                  <a:srgbClr val="ffffff"/>
                </a:highlight>
                <a:latin typeface="Arial"/>
                <a:ea typeface="Arial"/>
              </a:rPr>
              <a:t>calculate 68 facial landmarks using </a:t>
            </a:r>
            <a:r>
              <a:rPr b="1" lang="en-US" sz="1750" spc="-1" strike="noStrike">
                <a:solidFill>
                  <a:srgbClr val="1e1e1e"/>
                </a:solidFill>
                <a:highlight>
                  <a:srgbClr val="ffffff"/>
                </a:highlight>
                <a:latin typeface="Arial"/>
                <a:ea typeface="Arial"/>
              </a:rPr>
              <a:t>dlib or openCV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145" name="Google Shape;124;p23" descr=""/>
          <p:cNvPicPr/>
          <p:nvPr/>
        </p:nvPicPr>
        <p:blipFill>
          <a:blip r:embed="rId1"/>
          <a:stretch/>
        </p:blipFill>
        <p:spPr>
          <a:xfrm>
            <a:off x="6348960" y="919440"/>
            <a:ext cx="1209600" cy="2764440"/>
          </a:xfrm>
          <a:prstGeom prst="rect">
            <a:avLst/>
          </a:prstGeom>
          <a:ln>
            <a:noFill/>
          </a:ln>
        </p:spPr>
      </p:pic>
      <p:pic>
        <p:nvPicPr>
          <p:cNvPr id="146" name="Google Shape;125;p23" descr=""/>
          <p:cNvPicPr/>
          <p:nvPr/>
        </p:nvPicPr>
        <p:blipFill>
          <a:blip r:embed="rId2"/>
          <a:stretch/>
        </p:blipFill>
        <p:spPr>
          <a:xfrm>
            <a:off x="3303000" y="919440"/>
            <a:ext cx="3045240" cy="407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30;p24" descr=""/>
          <p:cNvPicPr/>
          <p:nvPr/>
        </p:nvPicPr>
        <p:blipFill>
          <a:blip r:embed="rId1"/>
          <a:stretch/>
        </p:blipFill>
        <p:spPr>
          <a:xfrm>
            <a:off x="1087200" y="533520"/>
            <a:ext cx="2939040" cy="392904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1631520" y="4448160"/>
            <a:ext cx="156708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Original 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146200" y="4489200"/>
            <a:ext cx="264960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Original face with 68 facial landmarks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0" name="Google Shape;133;p24" descr=""/>
          <p:cNvPicPr/>
          <p:nvPr/>
        </p:nvPicPr>
        <p:blipFill>
          <a:blip r:embed="rId2"/>
          <a:stretch/>
        </p:blipFill>
        <p:spPr>
          <a:xfrm>
            <a:off x="4869720" y="533520"/>
            <a:ext cx="2958480" cy="395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圖片 1" descr=""/>
          <p:cNvPicPr/>
          <p:nvPr/>
        </p:nvPicPr>
        <p:blipFill>
          <a:blip r:embed="rId1"/>
          <a:srcRect l="0" t="14826" r="0" b="0"/>
          <a:stretch/>
        </p:blipFill>
        <p:spPr>
          <a:xfrm>
            <a:off x="271440" y="986760"/>
            <a:ext cx="8439480" cy="315720"/>
          </a:xfrm>
          <a:prstGeom prst="rect">
            <a:avLst/>
          </a:prstGeom>
          <a:ln>
            <a:noFill/>
          </a:ln>
        </p:spPr>
      </p:pic>
      <p:pic>
        <p:nvPicPr>
          <p:cNvPr id="152" name="圖片 2" descr=""/>
          <p:cNvPicPr/>
          <p:nvPr/>
        </p:nvPicPr>
        <p:blipFill>
          <a:blip r:embed="rId2"/>
          <a:stretch/>
        </p:blipFill>
        <p:spPr>
          <a:xfrm>
            <a:off x="271440" y="1562040"/>
            <a:ext cx="4410000" cy="570960"/>
          </a:xfrm>
          <a:prstGeom prst="rect">
            <a:avLst/>
          </a:prstGeom>
          <a:ln>
            <a:noFill/>
          </a:ln>
        </p:spPr>
      </p:pic>
      <p:pic>
        <p:nvPicPr>
          <p:cNvPr id="153" name="圖片 3" descr=""/>
          <p:cNvPicPr/>
          <p:nvPr/>
        </p:nvPicPr>
        <p:blipFill>
          <a:blip r:embed="rId3"/>
          <a:stretch/>
        </p:blipFill>
        <p:spPr>
          <a:xfrm>
            <a:off x="264600" y="2334600"/>
            <a:ext cx="4495680" cy="89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38;p25" descr=""/>
          <p:cNvPicPr/>
          <p:nvPr/>
        </p:nvPicPr>
        <p:blipFill>
          <a:blip r:embed="rId1"/>
          <a:stretch/>
        </p:blipFill>
        <p:spPr>
          <a:xfrm>
            <a:off x="6215760" y="697320"/>
            <a:ext cx="2953440" cy="295344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2928240" y="4645080"/>
            <a:ext cx="208836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3c3c3c"/>
                </a:solidFill>
                <a:highlight>
                  <a:srgbClr val="ffffff"/>
                </a:highlight>
                <a:latin typeface="Arial"/>
                <a:ea typeface="Arial"/>
              </a:rPr>
              <a:t>landmark points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56" name="Google Shape;142;p25" descr=""/>
          <p:cNvPicPr/>
          <p:nvPr/>
        </p:nvPicPr>
        <p:blipFill>
          <a:blip r:embed="rId2"/>
          <a:stretch/>
        </p:blipFill>
        <p:spPr>
          <a:xfrm>
            <a:off x="-26280" y="597240"/>
            <a:ext cx="2953440" cy="3948480"/>
          </a:xfrm>
          <a:prstGeom prst="rect">
            <a:avLst/>
          </a:prstGeom>
          <a:ln>
            <a:noFill/>
          </a:ln>
        </p:spPr>
      </p:pic>
      <p:pic>
        <p:nvPicPr>
          <p:cNvPr id="157" name="Picture 2" descr="Shape predictor 68 face landmarks A flowchart of the proposed system has given below to show the overall techniques of eye gaze controlled virtual keyboard:"/>
          <p:cNvPicPr/>
          <p:nvPr/>
        </p:nvPicPr>
        <p:blipFill>
          <a:blip r:embed="rId3"/>
          <a:stretch/>
        </p:blipFill>
        <p:spPr>
          <a:xfrm>
            <a:off x="2790720" y="641160"/>
            <a:ext cx="3791880" cy="3608640"/>
          </a:xfrm>
          <a:prstGeom prst="rect">
            <a:avLst/>
          </a:prstGeom>
          <a:ln>
            <a:noFill/>
          </a:ln>
        </p:spPr>
      </p:pic>
      <p:sp>
        <p:nvSpPr>
          <p:cNvPr id="158" name="CustomShape 2"/>
          <p:cNvSpPr/>
          <p:nvPr/>
        </p:nvSpPr>
        <p:spPr>
          <a:xfrm>
            <a:off x="3511800" y="1213920"/>
            <a:ext cx="331200" cy="25020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3"/>
          <p:cNvSpPr/>
          <p:nvPr/>
        </p:nvSpPr>
        <p:spPr>
          <a:xfrm>
            <a:off x="5518800" y="1213920"/>
            <a:ext cx="331200" cy="25020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47;p26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5847480" cy="3340440"/>
          </a:xfrm>
          <a:prstGeom prst="rect">
            <a:avLst/>
          </a:prstGeom>
          <a:ln>
            <a:noFill/>
          </a:ln>
        </p:spPr>
      </p:pic>
      <p:pic>
        <p:nvPicPr>
          <p:cNvPr id="161" name="Google Shape;148;p26" descr=""/>
          <p:cNvPicPr/>
          <p:nvPr/>
        </p:nvPicPr>
        <p:blipFill>
          <a:blip r:embed="rId2"/>
          <a:stretch/>
        </p:blipFill>
        <p:spPr>
          <a:xfrm>
            <a:off x="6153120" y="152280"/>
            <a:ext cx="2837880" cy="283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53;p27" descr=""/>
          <p:cNvPicPr/>
          <p:nvPr/>
        </p:nvPicPr>
        <p:blipFill>
          <a:blip r:embed="rId1"/>
          <a:stretch/>
        </p:blipFill>
        <p:spPr>
          <a:xfrm>
            <a:off x="6099120" y="152280"/>
            <a:ext cx="2856960" cy="2856960"/>
          </a:xfrm>
          <a:prstGeom prst="rect">
            <a:avLst/>
          </a:prstGeom>
          <a:ln>
            <a:noFill/>
          </a:ln>
        </p:spPr>
      </p:pic>
      <p:pic>
        <p:nvPicPr>
          <p:cNvPr id="163" name="Google Shape;154;p27" descr=""/>
          <p:cNvPicPr/>
          <p:nvPr/>
        </p:nvPicPr>
        <p:blipFill>
          <a:blip r:embed="rId2"/>
          <a:stretch/>
        </p:blipFill>
        <p:spPr>
          <a:xfrm>
            <a:off x="152280" y="152280"/>
            <a:ext cx="5898960" cy="393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59;p28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5696640" cy="2530800"/>
          </a:xfrm>
          <a:prstGeom prst="rect">
            <a:avLst/>
          </a:prstGeom>
          <a:ln>
            <a:noFill/>
          </a:ln>
        </p:spPr>
      </p:pic>
      <p:pic>
        <p:nvPicPr>
          <p:cNvPr id="165" name="Google Shape;160;p28" descr=""/>
          <p:cNvPicPr/>
          <p:nvPr/>
        </p:nvPicPr>
        <p:blipFill>
          <a:blip r:embed="rId2"/>
          <a:stretch/>
        </p:blipFill>
        <p:spPr>
          <a:xfrm>
            <a:off x="6121080" y="152280"/>
            <a:ext cx="2856960" cy="285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5;p29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5146560" cy="4116960"/>
          </a:xfrm>
          <a:prstGeom prst="rect">
            <a:avLst/>
          </a:prstGeom>
          <a:ln>
            <a:noFill/>
          </a:ln>
        </p:spPr>
      </p:pic>
      <p:pic>
        <p:nvPicPr>
          <p:cNvPr id="167" name="Google Shape;166;p29" descr=""/>
          <p:cNvPicPr/>
          <p:nvPr/>
        </p:nvPicPr>
        <p:blipFill>
          <a:blip r:embed="rId2"/>
          <a:stretch/>
        </p:blipFill>
        <p:spPr>
          <a:xfrm>
            <a:off x="6353280" y="152280"/>
            <a:ext cx="2637720" cy="263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2579040" y="338760"/>
            <a:ext cx="3891960" cy="6501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Data Acquisition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2579040" y="1258560"/>
            <a:ext cx="3891960" cy="6501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Facial Feature Detection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1590120" y="4368240"/>
            <a:ext cx="1897560" cy="718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Average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3576600" y="4368240"/>
            <a:ext cx="1897560" cy="718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Montage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2579040" y="2142720"/>
            <a:ext cx="3891960" cy="6501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Delaunay Triangulation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2579040" y="3002400"/>
            <a:ext cx="3891960" cy="6501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Alignment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22" name="CustomShape 7"/>
          <p:cNvSpPr/>
          <p:nvPr/>
        </p:nvSpPr>
        <p:spPr>
          <a:xfrm>
            <a:off x="5695200" y="4368240"/>
            <a:ext cx="1897560" cy="718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Gif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" name="CustomShape 8"/>
          <p:cNvSpPr/>
          <p:nvPr/>
        </p:nvSpPr>
        <p:spPr>
          <a:xfrm>
            <a:off x="4525200" y="989280"/>
            <a:ext cx="360" cy="26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9"/>
          <p:cNvSpPr/>
          <p:nvPr/>
        </p:nvSpPr>
        <p:spPr>
          <a:xfrm>
            <a:off x="4525200" y="1909080"/>
            <a:ext cx="360" cy="23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0"/>
          <p:cNvSpPr/>
          <p:nvPr/>
        </p:nvSpPr>
        <p:spPr>
          <a:xfrm>
            <a:off x="4525200" y="2784960"/>
            <a:ext cx="360" cy="21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1"/>
          <p:cNvSpPr/>
          <p:nvPr/>
        </p:nvSpPr>
        <p:spPr>
          <a:xfrm rot="5400000">
            <a:off x="3175200" y="3017520"/>
            <a:ext cx="714600" cy="1985400"/>
          </a:xfrm>
          <a:prstGeom prst="bentConnector3">
            <a:avLst>
              <a:gd name="adj1" fmla="val 49999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2"/>
          <p:cNvSpPr/>
          <p:nvPr/>
        </p:nvSpPr>
        <p:spPr>
          <a:xfrm flipH="1" rot="16200000">
            <a:off x="5226840" y="2950920"/>
            <a:ext cx="714600" cy="2118240"/>
          </a:xfrm>
          <a:prstGeom prst="bentConnector3">
            <a:avLst>
              <a:gd name="adj1" fmla="val 49999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3"/>
          <p:cNvSpPr/>
          <p:nvPr/>
        </p:nvSpPr>
        <p:spPr>
          <a:xfrm flipH="1" rot="16200000">
            <a:off x="4167000" y="4010040"/>
            <a:ext cx="714600" cy="360"/>
          </a:xfrm>
          <a:prstGeom prst="bentConnector3">
            <a:avLst>
              <a:gd name="adj1" fmla="val 49999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71;p30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2418480" cy="2418480"/>
          </a:xfrm>
          <a:prstGeom prst="rect">
            <a:avLst/>
          </a:prstGeom>
          <a:ln>
            <a:noFill/>
          </a:ln>
        </p:spPr>
      </p:pic>
      <p:pic>
        <p:nvPicPr>
          <p:cNvPr id="169" name="Google Shape;172;p30" descr=""/>
          <p:cNvPicPr/>
          <p:nvPr/>
        </p:nvPicPr>
        <p:blipFill>
          <a:blip r:embed="rId2"/>
          <a:stretch/>
        </p:blipFill>
        <p:spPr>
          <a:xfrm>
            <a:off x="6198480" y="152280"/>
            <a:ext cx="2856960" cy="285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7;p31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2988720" cy="2988720"/>
          </a:xfrm>
          <a:prstGeom prst="rect">
            <a:avLst/>
          </a:prstGeom>
          <a:ln>
            <a:noFill/>
          </a:ln>
        </p:spPr>
      </p:pic>
      <p:pic>
        <p:nvPicPr>
          <p:cNvPr id="171" name="Google Shape;178;p31" descr=""/>
          <p:cNvPicPr/>
          <p:nvPr/>
        </p:nvPicPr>
        <p:blipFill>
          <a:blip r:embed="rId2"/>
          <a:stretch/>
        </p:blipFill>
        <p:spPr>
          <a:xfrm>
            <a:off x="6110640" y="152280"/>
            <a:ext cx="2856960" cy="285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83;p32" descr=""/>
          <p:cNvPicPr/>
          <p:nvPr/>
        </p:nvPicPr>
        <p:blipFill>
          <a:blip r:embed="rId1"/>
          <a:stretch/>
        </p:blipFill>
        <p:spPr>
          <a:xfrm>
            <a:off x="6058080" y="196200"/>
            <a:ext cx="2856960" cy="285696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184;p32" descr=""/>
          <p:cNvPicPr/>
          <p:nvPr/>
        </p:nvPicPr>
        <p:blipFill>
          <a:blip r:embed="rId2"/>
          <a:stretch/>
        </p:blipFill>
        <p:spPr>
          <a:xfrm>
            <a:off x="152280" y="152280"/>
            <a:ext cx="5752440" cy="230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89;p33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4838040" cy="2418480"/>
          </a:xfrm>
          <a:prstGeom prst="rect">
            <a:avLst/>
          </a:prstGeom>
          <a:ln>
            <a:noFill/>
          </a:ln>
        </p:spPr>
      </p:pic>
      <p:pic>
        <p:nvPicPr>
          <p:cNvPr id="175" name="Google Shape;190;p33" descr=""/>
          <p:cNvPicPr/>
          <p:nvPr/>
        </p:nvPicPr>
        <p:blipFill>
          <a:blip r:embed="rId2"/>
          <a:stretch/>
        </p:blipFill>
        <p:spPr>
          <a:xfrm>
            <a:off x="6028560" y="152280"/>
            <a:ext cx="2856960" cy="285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43280" y="1998720"/>
            <a:ext cx="723816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100" spc="-1" strike="noStrike">
                <a:solidFill>
                  <a:srgbClr val="595959"/>
                </a:solidFill>
                <a:latin typeface="Arial"/>
                <a:ea typeface="Arial"/>
              </a:rPr>
              <a:t>What does their average face look like?</a:t>
            </a:r>
            <a:endParaRPr b="0" lang="en-US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200;p35" descr=""/>
          <p:cNvPicPr/>
          <p:nvPr/>
        </p:nvPicPr>
        <p:blipFill>
          <a:blip r:embed="rId1"/>
          <a:stretch/>
        </p:blipFill>
        <p:spPr>
          <a:xfrm>
            <a:off x="0" y="2904120"/>
            <a:ext cx="2197080" cy="2197080"/>
          </a:xfrm>
          <a:prstGeom prst="rect">
            <a:avLst/>
          </a:prstGeom>
          <a:ln>
            <a:noFill/>
          </a:ln>
        </p:spPr>
      </p:pic>
      <p:pic>
        <p:nvPicPr>
          <p:cNvPr id="178" name="Google Shape;201;p35" descr=""/>
          <p:cNvPicPr/>
          <p:nvPr/>
        </p:nvPicPr>
        <p:blipFill>
          <a:blip r:embed="rId2"/>
          <a:stretch/>
        </p:blipFill>
        <p:spPr>
          <a:xfrm>
            <a:off x="39960" y="-41760"/>
            <a:ext cx="2197080" cy="2197080"/>
          </a:xfrm>
          <a:prstGeom prst="rect">
            <a:avLst/>
          </a:prstGeom>
          <a:ln>
            <a:noFill/>
          </a:ln>
        </p:spPr>
      </p:pic>
      <p:pic>
        <p:nvPicPr>
          <p:cNvPr id="179" name="Google Shape;202;p35" descr=""/>
          <p:cNvPicPr/>
          <p:nvPr/>
        </p:nvPicPr>
        <p:blipFill>
          <a:blip r:embed="rId3"/>
          <a:stretch/>
        </p:blipFill>
        <p:spPr>
          <a:xfrm>
            <a:off x="2350080" y="2904120"/>
            <a:ext cx="2197080" cy="2197080"/>
          </a:xfrm>
          <a:prstGeom prst="rect">
            <a:avLst/>
          </a:prstGeom>
          <a:ln>
            <a:noFill/>
          </a:ln>
        </p:spPr>
      </p:pic>
      <p:pic>
        <p:nvPicPr>
          <p:cNvPr id="180" name="Google Shape;203;p35" descr=""/>
          <p:cNvPicPr/>
          <p:nvPr/>
        </p:nvPicPr>
        <p:blipFill>
          <a:blip r:embed="rId4"/>
          <a:stretch/>
        </p:blipFill>
        <p:spPr>
          <a:xfrm>
            <a:off x="2390040" y="0"/>
            <a:ext cx="2197080" cy="219708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204;p35" descr=""/>
          <p:cNvPicPr/>
          <p:nvPr/>
        </p:nvPicPr>
        <p:blipFill>
          <a:blip r:embed="rId5"/>
          <a:stretch/>
        </p:blipFill>
        <p:spPr>
          <a:xfrm>
            <a:off x="4700520" y="2904120"/>
            <a:ext cx="2197080" cy="2197080"/>
          </a:xfrm>
          <a:prstGeom prst="rect">
            <a:avLst/>
          </a:prstGeom>
          <a:ln>
            <a:noFill/>
          </a:ln>
        </p:spPr>
      </p:pic>
      <p:pic>
        <p:nvPicPr>
          <p:cNvPr id="182" name="Google Shape;205;p35" descr=""/>
          <p:cNvPicPr/>
          <p:nvPr/>
        </p:nvPicPr>
        <p:blipFill>
          <a:blip r:embed="rId6"/>
          <a:stretch/>
        </p:blipFill>
        <p:spPr>
          <a:xfrm>
            <a:off x="4724280" y="-41760"/>
            <a:ext cx="2197080" cy="2197080"/>
          </a:xfrm>
          <a:prstGeom prst="rect">
            <a:avLst/>
          </a:prstGeom>
          <a:ln>
            <a:noFill/>
          </a:ln>
        </p:spPr>
      </p:pic>
      <p:pic>
        <p:nvPicPr>
          <p:cNvPr id="183" name="Google Shape;206;p35" descr=""/>
          <p:cNvPicPr/>
          <p:nvPr/>
        </p:nvPicPr>
        <p:blipFill>
          <a:blip r:embed="rId7"/>
          <a:stretch/>
        </p:blipFill>
        <p:spPr>
          <a:xfrm>
            <a:off x="7074720" y="-41760"/>
            <a:ext cx="2197080" cy="2197080"/>
          </a:xfrm>
          <a:prstGeom prst="rect">
            <a:avLst/>
          </a:prstGeom>
          <a:ln>
            <a:noFill/>
          </a:ln>
        </p:spPr>
      </p:pic>
      <p:pic>
        <p:nvPicPr>
          <p:cNvPr id="184" name="Google Shape;207;p35" descr=""/>
          <p:cNvPicPr/>
          <p:nvPr/>
        </p:nvPicPr>
        <p:blipFill>
          <a:blip r:embed="rId8"/>
          <a:stretch/>
        </p:blipFill>
        <p:spPr>
          <a:xfrm>
            <a:off x="7074720" y="2904120"/>
            <a:ext cx="2197080" cy="2197080"/>
          </a:xfrm>
          <a:prstGeom prst="rect">
            <a:avLst/>
          </a:prstGeom>
          <a:ln>
            <a:noFill/>
          </a:ln>
        </p:spPr>
      </p:pic>
      <p:sp>
        <p:nvSpPr>
          <p:cNvPr id="185" name="CustomShape 1"/>
          <p:cNvSpPr/>
          <p:nvPr/>
        </p:nvSpPr>
        <p:spPr>
          <a:xfrm>
            <a:off x="159840" y="2202480"/>
            <a:ext cx="187776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KMT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Legislators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2661480" y="2202480"/>
            <a:ext cx="152460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TMD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Legislators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763040" y="2299320"/>
            <a:ext cx="108972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Mayors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5048640" y="2202480"/>
            <a:ext cx="152460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DPP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Legislators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7200" y="-41760"/>
            <a:ext cx="421560" cy="548640"/>
          </a:xfrm>
          <a:prstGeom prst="rect">
            <a:avLst/>
          </a:prstGeom>
          <a:solidFill>
            <a:schemeClr val="l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2414880" y="-41760"/>
            <a:ext cx="421560" cy="548640"/>
          </a:xfrm>
          <a:prstGeom prst="rect">
            <a:avLst/>
          </a:prstGeom>
          <a:solidFill>
            <a:schemeClr val="l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>
            <a:off x="4746240" y="-41760"/>
            <a:ext cx="421560" cy="548640"/>
          </a:xfrm>
          <a:prstGeom prst="rect">
            <a:avLst/>
          </a:prstGeom>
          <a:solidFill>
            <a:schemeClr val="l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2" name="CustomShape 8"/>
          <p:cNvSpPr/>
          <p:nvPr/>
        </p:nvSpPr>
        <p:spPr>
          <a:xfrm>
            <a:off x="7103160" y="-41760"/>
            <a:ext cx="421560" cy="548640"/>
          </a:xfrm>
          <a:prstGeom prst="rect">
            <a:avLst/>
          </a:prstGeom>
          <a:solidFill>
            <a:schemeClr val="l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939760" y="2156400"/>
            <a:ext cx="30916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Live Demo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Average Face of Taiwanese Politicians.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Would different political parties have different average faces?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82;p16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7653600" cy="483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87;p17" descr=""/>
          <p:cNvPicPr/>
          <p:nvPr/>
        </p:nvPicPr>
        <p:blipFill>
          <a:blip r:embed="rId1"/>
          <a:stretch/>
        </p:blipFill>
        <p:spPr>
          <a:xfrm>
            <a:off x="840240" y="230400"/>
            <a:ext cx="5525640" cy="483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Data Acquisition</a:t>
            </a:r>
            <a:br/>
            <a:endParaRPr b="0" lang="en-US" sz="2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8664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500" spc="-1" strike="noStrike">
                <a:solidFill>
                  <a:srgbClr val="595959"/>
                </a:solidFill>
                <a:latin typeface="Arial"/>
                <a:ea typeface="Arial"/>
              </a:rPr>
              <a:t>python</a:t>
            </a:r>
            <a:r>
              <a:rPr b="0" lang="zh-TW" sz="2500" spc="-1" strike="noStrike">
                <a:solidFill>
                  <a:srgbClr val="595959"/>
                </a:solidFill>
                <a:latin typeface="Arial"/>
                <a:ea typeface="Arial"/>
              </a:rPr>
              <a:t>爬蟲 </a:t>
            </a:r>
            <a:r>
              <a:rPr b="0" lang="en-US" sz="2500" spc="-1" strike="noStrike">
                <a:solidFill>
                  <a:srgbClr val="595959"/>
                </a:solidFill>
                <a:latin typeface="Arial"/>
                <a:ea typeface="Arial"/>
              </a:rPr>
              <a:t>with header</a:t>
            </a:r>
            <a:r>
              <a:rPr b="0" lang="zh-TW" sz="2500" spc="-1" strike="noStrike">
                <a:solidFill>
                  <a:srgbClr val="595959"/>
                </a:solidFill>
                <a:latin typeface="Arial"/>
                <a:ea typeface="Arial"/>
              </a:rPr>
              <a:t>，用</a:t>
            </a:r>
            <a:r>
              <a:rPr b="0" lang="en-US" sz="2500" spc="-1" strike="noStrike">
                <a:solidFill>
                  <a:srgbClr val="595959"/>
                </a:solidFill>
                <a:latin typeface="Arial"/>
                <a:ea typeface="Arial"/>
              </a:rPr>
              <a:t>request</a:t>
            </a:r>
            <a:r>
              <a:rPr b="0" lang="zh-TW" sz="2500" spc="-1" strike="noStrike">
                <a:solidFill>
                  <a:srgbClr val="595959"/>
                </a:solidFill>
                <a:latin typeface="Arial"/>
                <a:ea typeface="Arial"/>
              </a:rPr>
              <a:t>下載立委名單原始檔</a:t>
            </a:r>
            <a:endParaRPr b="0" lang="en-US" sz="2500" spc="-1" strike="noStrike">
              <a:latin typeface="Arial"/>
            </a:endParaRPr>
          </a:p>
          <a:p>
            <a:pPr marL="457200" indent="-38664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500" spc="-1" strike="noStrike">
                <a:solidFill>
                  <a:srgbClr val="595959"/>
                </a:solidFill>
                <a:latin typeface="Arial"/>
                <a:ea typeface="Arial"/>
              </a:rPr>
              <a:t>用</a:t>
            </a:r>
            <a:r>
              <a:rPr b="0" lang="en-US" sz="2500" spc="-1" strike="noStrike">
                <a:solidFill>
                  <a:srgbClr val="595959"/>
                </a:solidFill>
                <a:latin typeface="Arial"/>
                <a:ea typeface="Arial"/>
              </a:rPr>
              <a:t>BeautifulSoup</a:t>
            </a:r>
            <a:r>
              <a:rPr b="0" lang="zh-TW" sz="2500" spc="-1" strike="noStrike">
                <a:solidFill>
                  <a:srgbClr val="595959"/>
                </a:solidFill>
                <a:latin typeface="Arial"/>
                <a:ea typeface="Arial"/>
              </a:rPr>
              <a:t>解析文件，抓取所有</a:t>
            </a:r>
            <a:r>
              <a:rPr b="0" lang="en-US" sz="2500" spc="-1" strike="noStrike">
                <a:solidFill>
                  <a:srgbClr val="595959"/>
                </a:solidFill>
                <a:latin typeface="Arial"/>
                <a:ea typeface="Arial"/>
              </a:rPr>
              <a:t>link</a:t>
            </a:r>
            <a:endParaRPr b="0" lang="en-US" sz="2500" spc="-1" strike="noStrike">
              <a:latin typeface="Arial"/>
            </a:endParaRPr>
          </a:p>
          <a:p>
            <a:pPr marL="457200" indent="-38664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500" spc="-1" strike="noStrike">
                <a:solidFill>
                  <a:srgbClr val="595959"/>
                </a:solidFill>
                <a:latin typeface="Arial"/>
                <a:ea typeface="Arial"/>
              </a:rPr>
              <a:t>歷遍 </a:t>
            </a:r>
            <a:r>
              <a:rPr b="0" lang="en-US" sz="2500" spc="-1" strike="noStrike">
                <a:solidFill>
                  <a:srgbClr val="595959"/>
                </a:solidFill>
                <a:latin typeface="Arial"/>
                <a:ea typeface="Arial"/>
              </a:rPr>
              <a:t>link</a:t>
            </a:r>
            <a:r>
              <a:rPr b="0" lang="zh-TW" sz="2500" spc="-1" strike="noStrike">
                <a:solidFill>
                  <a:srgbClr val="595959"/>
                </a:solidFill>
                <a:latin typeface="Arial"/>
                <a:ea typeface="Arial"/>
              </a:rPr>
              <a:t>，下載立委照片與個人資料</a:t>
            </a:r>
            <a:endParaRPr b="0" lang="en-US" sz="2500" spc="-1" strike="noStrike">
              <a:latin typeface="Arial"/>
            </a:endParaRPr>
          </a:p>
          <a:p>
            <a:pPr marL="457200" indent="-38664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500" spc="-1" strike="noStrike">
                <a:solidFill>
                  <a:srgbClr val="595959"/>
                </a:solidFill>
                <a:latin typeface="Arial"/>
                <a:ea typeface="Arial"/>
              </a:rPr>
              <a:t>用</a:t>
            </a:r>
            <a:r>
              <a:rPr b="0" lang="en-US" sz="2500" spc="-1" strike="noStrike">
                <a:solidFill>
                  <a:srgbClr val="595959"/>
                </a:solidFill>
                <a:latin typeface="Arial"/>
                <a:ea typeface="Arial"/>
              </a:rPr>
              <a:t>pandas</a:t>
            </a:r>
            <a:r>
              <a:rPr b="0" lang="zh-TW" sz="2500" spc="-1" strike="noStrike">
                <a:solidFill>
                  <a:srgbClr val="595959"/>
                </a:solidFill>
                <a:latin typeface="Arial"/>
                <a:ea typeface="Arial"/>
              </a:rPr>
              <a:t>將個人資料存在</a:t>
            </a:r>
            <a:r>
              <a:rPr b="0" lang="en-US" sz="2500" spc="-1" strike="noStrike">
                <a:solidFill>
                  <a:srgbClr val="595959"/>
                </a:solidFill>
                <a:latin typeface="Arial"/>
                <a:ea typeface="Arial"/>
              </a:rPr>
              <a:t>df</a:t>
            </a:r>
            <a:r>
              <a:rPr b="0" lang="zh-TW" sz="2500" spc="-1" strike="noStrike">
                <a:solidFill>
                  <a:srgbClr val="595959"/>
                </a:solidFill>
                <a:latin typeface="Arial"/>
                <a:ea typeface="Arial"/>
              </a:rPr>
              <a:t>，存於</a:t>
            </a:r>
            <a:r>
              <a:rPr b="0" lang="en-US" sz="2500" spc="-1" strike="noStrike">
                <a:solidFill>
                  <a:srgbClr val="595959"/>
                </a:solidFill>
                <a:latin typeface="Arial"/>
                <a:ea typeface="Arial"/>
              </a:rPr>
              <a:t>csv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98;p19" descr=""/>
          <p:cNvPicPr/>
          <p:nvPr/>
        </p:nvPicPr>
        <p:blipFill>
          <a:blip r:embed="rId1"/>
          <a:stretch/>
        </p:blipFill>
        <p:spPr>
          <a:xfrm>
            <a:off x="1074960" y="387000"/>
            <a:ext cx="5384520" cy="483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03;p20" descr=""/>
          <p:cNvPicPr/>
          <p:nvPr/>
        </p:nvPicPr>
        <p:blipFill>
          <a:blip r:embed="rId1"/>
          <a:stretch/>
        </p:blipFill>
        <p:spPr>
          <a:xfrm>
            <a:off x="86040" y="1059120"/>
            <a:ext cx="8838360" cy="329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Application>LibreOffice/6.4.7.2$Linux_X86_64 LibreOffice_project/40$Build-2</Application>
  <Words>225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2024-08-21T09:50:32Z</dcterms:modified>
  <cp:revision>13</cp:revision>
  <dc:subject/>
  <dc:title>How to obtain an average face using image processing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23</vt:i4>
  </property>
  <property fmtid="{D5CDD505-2E9C-101B-9397-08002B2CF9AE}" pid="8" name="PresentationFormat">
    <vt:lpwstr>如螢幕大小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